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4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67" r:id="rId14"/>
    <p:sldId id="268" r:id="rId15"/>
    <p:sldId id="269" r:id="rId16"/>
    <p:sldId id="270" r:id="rId17"/>
    <p:sldId id="271" r:id="rId18"/>
    <p:sldId id="279" r:id="rId19"/>
    <p:sldId id="280" r:id="rId20"/>
    <p:sldId id="272" r:id="rId21"/>
    <p:sldId id="273" r:id="rId22"/>
    <p:sldId id="274" r:id="rId23"/>
    <p:sldId id="281" r:id="rId24"/>
    <p:sldId id="282" r:id="rId25"/>
    <p:sldId id="275" r:id="rId26"/>
    <p:sldId id="276" r:id="rId27"/>
    <p:sldId id="277" r:id="rId28"/>
    <p:sldId id="278" r:id="rId29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Proxima Nova Extrabold" panose="020B0604020202020204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966" autoAdjust="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c74ec18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c74ec18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c74ec18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c74ec18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c74ec18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c74ec18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9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c74ec18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c74ec18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c74ec18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c74ec18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c74ec18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c74ec18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c74ec18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c74ec18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74ec18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74ec18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74ec18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74ec18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978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74ec18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74ec18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46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c74ec18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c74ec18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c74ec18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c74ec18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c74ec18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c74ec18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74ec18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c74ec18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74ec18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c74ec18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52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74ec18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c74ec18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420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c74ec18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c74ec18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c74ec18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c74ec18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c74ec18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c74ec18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c74ec18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c74ec181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c74ec1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c74ec1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c74ec1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c74ec1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c74ec18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c74ec18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64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c74ec18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c74ec18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c74ec18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c74ec18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c74ec18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c74ec18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c74ec18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c74ec18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E3BA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roxima Nova"/>
              <a:buNone/>
              <a:defRPr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950" y="661425"/>
            <a:ext cx="2565184" cy="5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64" name="Google Shape;64;p11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" name="Google Shape;65;p11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9E3BAA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cxnSp>
        <p:nvCxnSpPr>
          <p:cNvPr id="17" name="Google Shape;17;p3"/>
          <p:cNvCxnSpPr/>
          <p:nvPr/>
        </p:nvCxnSpPr>
        <p:spPr>
          <a:xfrm rot="10800000" flipH="1">
            <a:off x="922600" y="10455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22" name="Google Shape;22;p4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" name="Google Shape;23;p4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76600" y="1563075"/>
            <a:ext cx="3735000" cy="32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●"/>
              <a:defRPr sz="25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63225"/>
            <a:ext cx="3639900" cy="32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●"/>
              <a:defRPr sz="25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29" name="Google Shape;29;p5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" name="Google Shape;30;p5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95900" y="726550"/>
            <a:ext cx="83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34" name="Google Shape;34;p6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" name="Google Shape;35;p6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40175" y="7842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8975" y="15399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40" name="Google Shape;40;p7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" name="Google Shape;41;p7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53550" y="526350"/>
            <a:ext cx="630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45" name="Google Shape;45;p8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" name="Google Shape;46;p8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529925" y="1918975"/>
            <a:ext cx="4249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529925" y="3336475"/>
            <a:ext cx="376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53" name="Google Shape;53;p9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" name="Google Shape;54;p9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15625" y="4230575"/>
            <a:ext cx="5895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None/>
              <a:defRPr i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58" name="Google Shape;58;p10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sz="130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" name="Google Shape;59;p10"/>
          <p:cNvCxnSpPr/>
          <p:nvPr/>
        </p:nvCxnSpPr>
        <p:spPr>
          <a:xfrm rot="10800000" flipH="1">
            <a:off x="617800" y="588350"/>
            <a:ext cx="415200" cy="3900"/>
          </a:xfrm>
          <a:prstGeom prst="straightConnector1">
            <a:avLst/>
          </a:prstGeom>
          <a:noFill/>
          <a:ln w="38100" cap="flat" cmpd="sng">
            <a:solidFill>
              <a:srgbClr val="9E3BA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975" y="749825"/>
            <a:ext cx="795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Proxima Nova Extrabold"/>
              <a:buNone/>
              <a:defRPr sz="35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92100" y="1517775"/>
            <a:ext cx="80805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■"/>
              <a:defRPr sz="1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stackoverflow.com/questions/49091316/asynchronously-update-progress-bar-base-on-the-response-from-ap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researchleap.com/can-we-rely-on-job-satisfaction-to-reduce-job-stress/" TargetMode="Externa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Footsteps_icon4.svg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gauge-icons-performance-1294568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ilvertongue133.wordpress.com/tag/no/" TargetMode="External"/><Relationship Id="rId3" Type="http://schemas.openxmlformats.org/officeDocument/2006/relationships/hyperlink" Target="https://towardsdatascience.com/detecting-credit-card-fraud-using-machine-learning-a3d83423d3b8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mmons.wikimedia.org/wiki/File:Blackbox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arxiv.org/pdf/1809.04683v2.pdf" TargetMode="Externa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800" dirty="0"/>
              <a:t>Поиск мошеннических операций в платежных транзакциях интернет-аукциона</a:t>
            </a:r>
            <a:endParaRPr sz="20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" sz="2400" dirty="0"/>
              <a:t>[</a:t>
            </a:r>
            <a:r>
              <a:rPr lang="ru-RU" sz="2400" b="1" dirty="0"/>
              <a:t>ВЛАДИМИР НИКИФОРОВ</a:t>
            </a:r>
            <a:r>
              <a:rPr lang="ru" sz="2400" dirty="0"/>
              <a:t>]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АЛГОРИТМЫ И ТЕХНИКИ</a:t>
            </a:r>
            <a:endParaRPr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" dirty="0"/>
              <a:t>− </a:t>
            </a:r>
            <a:r>
              <a:rPr lang="ru-RU" dirty="0"/>
              <a:t>Логистическая регрессия</a:t>
            </a:r>
            <a:endParaRPr lang="en-US" dirty="0"/>
          </a:p>
          <a:p>
            <a:pPr marL="0" lvl="0" indent="0">
              <a:buNone/>
            </a:pPr>
            <a:r>
              <a:rPr lang="en-US" sz="1600" dirty="0" err="1"/>
              <a:t>sklearn.linear_model</a:t>
            </a:r>
            <a:r>
              <a:rPr lang="ru-RU" sz="1600" dirty="0"/>
              <a:t>.</a:t>
            </a:r>
            <a:r>
              <a:rPr lang="en-US" sz="1600" dirty="0" err="1"/>
              <a:t>LogisticRegression</a:t>
            </a:r>
            <a:endParaRPr sz="1600" dirty="0"/>
          </a:p>
          <a:p>
            <a:pPr marL="0" lvl="0" indent="0">
              <a:spcBef>
                <a:spcPts val="1600"/>
              </a:spcBef>
              <a:buNone/>
            </a:pPr>
            <a:endParaRPr lang="en-US" sz="700" dirty="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" dirty="0"/>
              <a:t>− </a:t>
            </a:r>
            <a:r>
              <a:rPr lang="ru-RU" dirty="0"/>
              <a:t>Случайный лес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600" dirty="0" err="1"/>
              <a:t>sklearn.ensemble</a:t>
            </a:r>
            <a:r>
              <a:rPr lang="ru-RU" sz="1600" dirty="0"/>
              <a:t>.</a:t>
            </a:r>
            <a:r>
              <a:rPr lang="en-US" sz="1600" dirty="0" err="1"/>
              <a:t>RandomForestClassifier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EF349-9728-4CCE-8624-B67E9765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4D1BEC21-4529-495B-A5FA-EC875DBF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69" y="1653988"/>
            <a:ext cx="1498653" cy="1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50527DA-0811-4771-BFDE-78D41CE2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3" y="3800329"/>
            <a:ext cx="8130067" cy="8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62900" y="1408975"/>
            <a:ext cx="8065800" cy="1281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ru-RU" dirty="0"/>
              <a:t>Метод снижения размерности с помощью поиска главных компонент</a:t>
            </a:r>
            <a:endParaRPr lang="en-US" dirty="0"/>
          </a:p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sz="1600" dirty="0" err="1"/>
              <a:t>sklearn.decomposition.PCA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A4984-E490-424D-A2DD-4E3772616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8" name="Google Shape;128;p22">
            <a:extLst>
              <a:ext uri="{FF2B5EF4-FFF2-40B4-BE49-F238E27FC236}">
                <a16:creationId xmlns:a16="http://schemas.microsoft.com/office/drawing/2014/main" id="{7F83F680-D4B8-4B76-896E-AF321689F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АЛГОРИТМЫ И ТЕХНИКИ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26D85D-5B14-48E9-BF81-65773B01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86" y="3010747"/>
            <a:ext cx="6051176" cy="20452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62900" y="1408975"/>
            <a:ext cx="8065800" cy="1281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dirty="0" err="1"/>
              <a:t>XGBoost</a:t>
            </a:r>
            <a:endParaRPr lang="en-US" dirty="0"/>
          </a:p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sz="1600" dirty="0" err="1"/>
              <a:t>xgboost.XGBClassifier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A4984-E490-424D-A2DD-4E3772616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8" name="Google Shape;128;p22">
            <a:extLst>
              <a:ext uri="{FF2B5EF4-FFF2-40B4-BE49-F238E27FC236}">
                <a16:creationId xmlns:a16="http://schemas.microsoft.com/office/drawing/2014/main" id="{7F83F680-D4B8-4B76-896E-AF321689F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АЛГОРИТМЫ И ТЕХНИКИ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C24CA7-71C2-421F-9927-320D05AE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816" y="1548033"/>
            <a:ext cx="5809884" cy="3186332"/>
          </a:xfrm>
          <a:prstGeom prst="rect">
            <a:avLst/>
          </a:prstGeom>
        </p:spPr>
      </p:pic>
      <p:pic>
        <p:nvPicPr>
          <p:cNvPr id="4" name="Рисунок 3" descr="Изображение выглядит как желтый, чашка, еда, кофе&#10;&#10;Автоматически созданное описание">
            <a:extLst>
              <a:ext uri="{FF2B5EF4-FFF2-40B4-BE49-F238E27FC236}">
                <a16:creationId xmlns:a16="http://schemas.microsoft.com/office/drawing/2014/main" id="{A7A76B71-8182-4A94-BF87-9F032F4A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19" y="4244530"/>
            <a:ext cx="1569381" cy="8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3. МЕТОДИКА РЕШЕНИЯ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6E3885-A4D8-42AE-8E0C-A90C877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РЕАЛИЗАЦИЯ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539100" y="1374937"/>
            <a:ext cx="5520884" cy="365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Будем </a:t>
            </a:r>
            <a:r>
              <a:rPr lang="ru-RU" sz="1600" b="1" dirty="0"/>
              <a:t>обучаться на </a:t>
            </a:r>
            <a:r>
              <a:rPr lang="en-US" sz="1600" b="1" dirty="0"/>
              <a:t>7</a:t>
            </a:r>
            <a:r>
              <a:rPr lang="ru-RU" sz="1600" b="1" dirty="0"/>
              <a:t>0</a:t>
            </a:r>
            <a:r>
              <a:rPr lang="en-US" sz="1600" b="1" dirty="0"/>
              <a:t>%</a:t>
            </a:r>
            <a:r>
              <a:rPr lang="ru-RU" sz="1600" b="1" dirty="0"/>
              <a:t> транзакций до даты </a:t>
            </a:r>
            <a:r>
              <a:rPr lang="en-US" sz="1600" b="1" dirty="0"/>
              <a:t>2018-05-24</a:t>
            </a:r>
            <a:r>
              <a:rPr lang="ru-RU" sz="1600" dirty="0"/>
              <a:t>, на остальных </a:t>
            </a:r>
            <a:r>
              <a:rPr lang="en-US" sz="1600" dirty="0"/>
              <a:t>3</a:t>
            </a:r>
            <a:r>
              <a:rPr lang="ru-RU" sz="1600" dirty="0"/>
              <a:t>0% будем тестировать нашу модель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b="1" dirty="0"/>
              <a:t>Случайным образом отбираем легитимные транзакции </a:t>
            </a:r>
            <a:r>
              <a:rPr lang="ru-RU" sz="1600" dirty="0"/>
              <a:t>в обучающую выборку в кол-ве мошеннических транзакций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Строим </a:t>
            </a:r>
            <a:r>
              <a:rPr lang="en-US" sz="1600" b="1" dirty="0"/>
              <a:t>baseline</a:t>
            </a:r>
            <a:r>
              <a:rPr lang="ru-RU" sz="1600" b="1" dirty="0"/>
              <a:t> модель – </a:t>
            </a:r>
            <a:r>
              <a:rPr lang="en-US" sz="1600" b="1" dirty="0" err="1"/>
              <a:t>LogisticRegression</a:t>
            </a:r>
            <a:endParaRPr lang="en-US" sz="1600" b="1" dirty="0"/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Тестируем другие модели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Тестируем лучшую модель с понижением размерности</a:t>
            </a:r>
          </a:p>
          <a:p>
            <a:pPr marL="342900" indent="-342900">
              <a:buClr>
                <a:schemeClr val="bg2"/>
              </a:buClr>
              <a:buSzPct val="120000"/>
              <a:buFont typeface="+mj-lt"/>
              <a:buAutoNum type="arabicPeriod"/>
            </a:pPr>
            <a:r>
              <a:rPr lang="ru-RU" sz="1600" dirty="0"/>
              <a:t> </a:t>
            </a:r>
            <a:r>
              <a:rPr lang="ru-RU" sz="1600" b="1" dirty="0"/>
              <a:t>Создаем функцию определения «действия» и </a:t>
            </a:r>
            <a:r>
              <a:rPr lang="en-US" sz="1600" b="1" dirty="0"/>
              <a:t>API</a:t>
            </a:r>
            <a:r>
              <a:rPr lang="en-US" sz="1600" dirty="0"/>
              <a:t> </a:t>
            </a:r>
            <a:r>
              <a:rPr lang="ru-RU" sz="1600" dirty="0"/>
              <a:t>к ней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CD46D5-69EA-4BE6-A3CA-4FAF0224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3" name="Рисунок 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1C899C2-240E-4C48-B9A0-DE8C17E68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40461" y="4225733"/>
            <a:ext cx="1203538" cy="917766"/>
          </a:xfrm>
          <a:prstGeom prst="rect">
            <a:avLst/>
          </a:prstGeom>
        </p:spPr>
      </p:pic>
      <p:pic>
        <p:nvPicPr>
          <p:cNvPr id="9" name="Рисунок 8" descr="Изображение выглядит как объек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6F04071F-1BA7-4438-989C-BF88FE0C0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59984" y="4475199"/>
            <a:ext cx="1002450" cy="6683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B6BEE2-C42B-AB43-9119-AC178E9713A4}"/>
              </a:ext>
            </a:extLst>
          </p:cNvPr>
          <p:cNvSpPr/>
          <p:nvPr/>
        </p:nvSpPr>
        <p:spPr>
          <a:xfrm>
            <a:off x="6137256" y="1448365"/>
            <a:ext cx="2632236" cy="224676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b="1" dirty="0"/>
              <a:t>тренировочном</a:t>
            </a:r>
            <a:r>
              <a:rPr lang="ru-RU" dirty="0"/>
              <a:t> </a:t>
            </a:r>
            <a:r>
              <a:rPr lang="ru-RU" dirty="0" err="1"/>
              <a:t>датасете</a:t>
            </a:r>
            <a:r>
              <a:rPr lang="ru-RU" dirty="0"/>
              <a:t> уникальных пользователей - </a:t>
            </a:r>
            <a:r>
              <a:rPr lang="ru-RU" b="1" dirty="0"/>
              <a:t>267 мошенников / 5873 легитимных</a:t>
            </a:r>
          </a:p>
          <a:p>
            <a:pPr marL="285750" indent="-285750"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ru-RU" b="1" dirty="0"/>
              <a:t>тестовом</a:t>
            </a:r>
            <a:r>
              <a:rPr lang="ru-RU" dirty="0"/>
              <a:t> </a:t>
            </a:r>
            <a:r>
              <a:rPr lang="ru-RU" dirty="0" err="1"/>
              <a:t>датасете</a:t>
            </a:r>
            <a:r>
              <a:rPr lang="ru-RU" dirty="0"/>
              <a:t> уникальных пользователей - </a:t>
            </a:r>
            <a:r>
              <a:rPr lang="ru-RU" b="1" dirty="0"/>
              <a:t>95 мошенников / 5153 легитимных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ПРЕДОБРАБОТКА</a:t>
            </a:r>
            <a:endParaRPr dirty="0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sz="1800" dirty="0"/>
              <a:t>Сбалансированные классы необходимы для корректной оценки качества модели</a:t>
            </a: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sz="1800" dirty="0"/>
              <a:t>Выбросы удалить нельзя, т.к. в них более 26% </a:t>
            </a:r>
            <a:r>
              <a:rPr lang="ru-RU" sz="1800" dirty="0" err="1"/>
              <a:t>фрод</a:t>
            </a:r>
            <a:r>
              <a:rPr lang="ru-RU" sz="1800" dirty="0"/>
              <a:t>-транзакций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91BE33-E23F-4429-A765-1B56B03F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A0A709F6-370C-4092-BAEF-D58C81AD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439149"/>
              </p:ext>
            </p:extLst>
          </p:nvPr>
        </p:nvGraphicFramePr>
        <p:xfrm>
          <a:off x="4084732" y="2466605"/>
          <a:ext cx="3030236" cy="1234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8647">
                  <a:extLst>
                    <a:ext uri="{9D8B030D-6E8A-4147-A177-3AD203B41FA5}">
                      <a16:colId xmlns:a16="http://schemas.microsoft.com/office/drawing/2014/main" val="1300198568"/>
                    </a:ext>
                  </a:extLst>
                </a:gridCol>
                <a:gridCol w="1361589">
                  <a:extLst>
                    <a:ext uri="{9D8B030D-6E8A-4147-A177-3AD203B41FA5}">
                      <a16:colId xmlns:a16="http://schemas.microsoft.com/office/drawing/2014/main" val="3124611125"/>
                    </a:ext>
                  </a:extLst>
                </a:gridCol>
              </a:tblGrid>
              <a:tr h="185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Логистическая регрессия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766655"/>
                  </a:ext>
                </a:extLst>
              </a:tr>
              <a:tr h="371458"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Несбалансированная выборка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ROC AUC = </a:t>
                      </a:r>
                      <a:r>
                        <a:rPr lang="ru-RU" sz="105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781641"/>
                  </a:ext>
                </a:extLst>
              </a:tr>
              <a:tr h="371458"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Сбалансированная выборка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/>
                        <a:t>ROC AUC = </a:t>
                      </a:r>
                      <a:r>
                        <a:rPr lang="ru-RU" sz="1050" dirty="0"/>
                        <a:t>0.8</a:t>
                      </a:r>
                      <a:r>
                        <a:rPr lang="en-US" sz="1050" dirty="0"/>
                        <a:t>7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599519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4E0A1BB1-7709-4526-A88F-25E9590A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66" y="2506424"/>
            <a:ext cx="2142500" cy="1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ИТОГОВАЯ МОДЕЛЬ</a:t>
            </a:r>
            <a:endParaRPr dirty="0"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XGBoostClassifier</a:t>
            </a:r>
            <a:r>
              <a:rPr lang="en-US" sz="2000" dirty="0"/>
              <a:t> </a:t>
            </a:r>
            <a:r>
              <a:rPr lang="ru-RU" sz="2000" dirty="0"/>
              <a:t>на основе уменьшенного количества признаков с помощью </a:t>
            </a:r>
            <a:r>
              <a:rPr lang="en-US" sz="2000" dirty="0"/>
              <a:t>PCA</a:t>
            </a:r>
            <a:r>
              <a:rPr lang="ru-RU" sz="2000" dirty="0"/>
              <a:t> с подобранными </a:t>
            </a:r>
            <a:r>
              <a:rPr lang="ru-RU" sz="2000" dirty="0" err="1"/>
              <a:t>гиперпараметрами</a:t>
            </a:r>
            <a:r>
              <a:rPr lang="ru-RU" sz="2000" dirty="0"/>
              <a:t> на основе кросс-валидации </a:t>
            </a:r>
            <a:r>
              <a:rPr lang="en-US" sz="2000" dirty="0" err="1"/>
              <a:t>Kfold</a:t>
            </a:r>
            <a:r>
              <a:rPr lang="en-US" sz="2000" dirty="0"/>
              <a:t> </a:t>
            </a:r>
            <a:r>
              <a:rPr lang="ru-RU" sz="2000" dirty="0"/>
              <a:t>кратности 3:</a:t>
            </a:r>
            <a:endParaRPr sz="2000" dirty="0"/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Количество признаков снижено с 196 до </a:t>
            </a:r>
            <a:r>
              <a:rPr lang="en-US" sz="2000" dirty="0"/>
              <a:t>47</a:t>
            </a:r>
            <a:r>
              <a:rPr lang="ru" sz="2000" dirty="0"/>
              <a:t>;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Максимальная глубина деревьев:</a:t>
            </a:r>
            <a:r>
              <a:rPr lang="en-US" sz="2000" dirty="0"/>
              <a:t> 7</a:t>
            </a:r>
            <a:endParaRPr lang="ru-RU" sz="2000" dirty="0"/>
          </a:p>
          <a:p>
            <a:pPr marL="342900" lvl="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Количество деревьев: 20</a:t>
            </a:r>
            <a:r>
              <a:rPr lang="en-US" sz="2000" dirty="0"/>
              <a:t>0</a:t>
            </a:r>
            <a:endParaRPr lang="ru"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0210C3-B38B-492E-BCA2-6BE196EC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4" name="Рисунок 3" descr="Изображение выглядит как желтый, пара, игрушка, маленький&#10;&#10;Автоматически созданное описание">
            <a:extLst>
              <a:ext uri="{FF2B5EF4-FFF2-40B4-BE49-F238E27FC236}">
                <a16:creationId xmlns:a16="http://schemas.microsoft.com/office/drawing/2014/main" id="{42F80283-5FFF-4760-A5E5-ACADCE9A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3607625"/>
            <a:ext cx="2042160" cy="1535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4B705E-9034-4898-BCA0-F6336D92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6" name="Google Shape;159;p27">
            <a:extLst>
              <a:ext uri="{FF2B5EF4-FFF2-40B4-BE49-F238E27FC236}">
                <a16:creationId xmlns:a16="http://schemas.microsoft.com/office/drawing/2014/main" id="{DDB8152F-9431-FA45-B893-5BA365375C0A}"/>
              </a:ext>
            </a:extLst>
          </p:cNvPr>
          <p:cNvSpPr txBox="1">
            <a:spLocks/>
          </p:cNvSpPr>
          <p:nvPr/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ts val="3500"/>
            </a:pPr>
            <a:r>
              <a:rPr lang="ru-RU" sz="3500" dirty="0">
                <a:solidFill>
                  <a:srgbClr val="434343"/>
                </a:solidFill>
                <a:latin typeface="Proxima Nova Extrabold"/>
                <a:sym typeface="Proxima Nova Extrabold"/>
              </a:rPr>
              <a:t>ВАЖНОСТЬ ПЕРЕМЕННЫХ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C6BEA1-5D0D-4640-BF23-063A25F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616" y="1322525"/>
            <a:ext cx="6000067" cy="33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632513" y="725264"/>
            <a:ext cx="5591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3500"/>
              <a:buFont typeface="Arial"/>
            </a:pPr>
            <a:r>
              <a:rPr lang="en-US" sz="3500" i="0" dirty="0">
                <a:latin typeface="Proxima Nova Extrabold"/>
                <a:cs typeface="Arial"/>
                <a:sym typeface="Arial"/>
              </a:rPr>
              <a:t>PCA</a:t>
            </a:r>
            <a:endParaRPr sz="3500" i="0" dirty="0">
              <a:latin typeface="Proxima Nova Extrabold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4B705E-9034-4898-BCA0-F6336D92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5F69A3-B73C-4D86-9C89-04E9A774B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" y="848564"/>
            <a:ext cx="3984730" cy="28991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F9FC11-2554-495D-AE5B-BCECB16D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316" y="1734817"/>
            <a:ext cx="6240695" cy="33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4B705E-9034-4898-BCA0-F6336D92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741929-4135-4AFC-988C-5B2E3201F440}"/>
              </a:ext>
            </a:extLst>
          </p:cNvPr>
          <p:cNvSpPr txBox="1"/>
          <p:nvPr/>
        </p:nvSpPr>
        <p:spPr>
          <a:xfrm>
            <a:off x="181531" y="1428515"/>
            <a:ext cx="8496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Модель возвращает для каждой транзакции вероятность мошенничества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Вероятность можно разделить на группы действий требуемые с точки зрения бизнеса процесс</a:t>
            </a:r>
            <a:endParaRPr lang="en-US" dirty="0"/>
          </a:p>
        </p:txBody>
      </p:sp>
      <p:graphicFrame>
        <p:nvGraphicFramePr>
          <p:cNvPr id="9" name="Таблица 11">
            <a:extLst>
              <a:ext uri="{FF2B5EF4-FFF2-40B4-BE49-F238E27FC236}">
                <a16:creationId xmlns:a16="http://schemas.microsoft.com/office/drawing/2014/main" id="{536AB589-F044-41E0-8E4A-8E2DBA325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32214"/>
              </p:ext>
            </p:extLst>
          </p:nvPr>
        </p:nvGraphicFramePr>
        <p:xfrm>
          <a:off x="462900" y="2100633"/>
          <a:ext cx="2822637" cy="10725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879">
                  <a:extLst>
                    <a:ext uri="{9D8B030D-6E8A-4147-A177-3AD203B41FA5}">
                      <a16:colId xmlns:a16="http://schemas.microsoft.com/office/drawing/2014/main" val="2645567157"/>
                    </a:ext>
                  </a:extLst>
                </a:gridCol>
                <a:gridCol w="1249842">
                  <a:extLst>
                    <a:ext uri="{9D8B030D-6E8A-4147-A177-3AD203B41FA5}">
                      <a16:colId xmlns:a16="http://schemas.microsoft.com/office/drawing/2014/main" val="2512879033"/>
                    </a:ext>
                  </a:extLst>
                </a:gridCol>
                <a:gridCol w="631916">
                  <a:extLst>
                    <a:ext uri="{9D8B030D-6E8A-4147-A177-3AD203B41FA5}">
                      <a16:colId xmlns:a16="http://schemas.microsoft.com/office/drawing/2014/main" val="3715811929"/>
                    </a:ext>
                  </a:extLst>
                </a:gridCol>
              </a:tblGrid>
              <a:tr h="259689"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Вероятность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Вес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91154"/>
                  </a:ext>
                </a:extLst>
              </a:tr>
              <a:tr h="25968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&gt; 50%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ALERT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60872"/>
                  </a:ext>
                </a:extLst>
              </a:tr>
              <a:tr h="29351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&gt; 75%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LOCK and ALERT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68224"/>
                  </a:ext>
                </a:extLst>
              </a:tr>
              <a:tr h="25968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&gt; 90%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LOCK</a:t>
                      </a:r>
                      <a:endParaRPr lang="ru-R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724038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76A4E-AA5B-4B7E-A8C5-2252C2C4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00" y="3280765"/>
            <a:ext cx="7509349" cy="1589956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C1867FB4-0436-404B-9A99-7E3A62740F3D}"/>
              </a:ext>
            </a:extLst>
          </p:cNvPr>
          <p:cNvSpPr/>
          <p:nvPr/>
        </p:nvSpPr>
        <p:spPr>
          <a:xfrm rot="16200000">
            <a:off x="3552487" y="2494465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34DBC-915E-4C0B-B9F6-5677CC4052A7}"/>
              </a:ext>
            </a:extLst>
          </p:cNvPr>
          <p:cNvSpPr txBox="1"/>
          <p:nvPr/>
        </p:nvSpPr>
        <p:spPr>
          <a:xfrm>
            <a:off x="3980802" y="2294630"/>
            <a:ext cx="332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По каждому пользователю выбираем</a:t>
            </a:r>
          </a:p>
          <a:p>
            <a:pPr algn="ctr"/>
            <a:r>
              <a:rPr lang="ru-RU" dirty="0"/>
              <a:t>наиболее весомое действие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41C70C1A-62D3-4C9B-9185-95DB1C814F72}"/>
              </a:ext>
            </a:extLst>
          </p:cNvPr>
          <p:cNvSpPr/>
          <p:nvPr/>
        </p:nvSpPr>
        <p:spPr>
          <a:xfrm>
            <a:off x="5563111" y="2906848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21F96B-9EBB-456C-A968-407CFB008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914" y="3949201"/>
            <a:ext cx="2004335" cy="1010519"/>
          </a:xfrm>
          <a:prstGeom prst="rect">
            <a:avLst/>
          </a:prstGeom>
        </p:spPr>
      </p:pic>
      <p:sp>
        <p:nvSpPr>
          <p:cNvPr id="12" name="Google Shape;159;p27">
            <a:extLst>
              <a:ext uri="{FF2B5EF4-FFF2-40B4-BE49-F238E27FC236}">
                <a16:creationId xmlns:a16="http://schemas.microsoft.com/office/drawing/2014/main" id="{FCE00226-E65F-BC4A-95C1-C1F3159DE5A6}"/>
              </a:ext>
            </a:extLst>
          </p:cNvPr>
          <p:cNvSpPr txBox="1">
            <a:spLocks/>
          </p:cNvSpPr>
          <p:nvPr/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500" dirty="0">
                <a:solidFill>
                  <a:srgbClr val="434343"/>
                </a:solidFill>
                <a:latin typeface="Proxima Nova Extrabold"/>
              </a:rPr>
              <a:t>ИТОГОВАЯ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10518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14350" algn="l" rtl="0">
              <a:spcBef>
                <a:spcPts val="0"/>
              </a:spcBef>
              <a:spcAft>
                <a:spcPts val="0"/>
              </a:spcAft>
              <a:buSzPts val="4500"/>
              <a:buAutoNum type="arabicPeriod"/>
            </a:pPr>
            <a:r>
              <a:rPr lang="ru"/>
              <a:t>ПОСТАНОВКА ЗАДАЧИ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0CE16D-4762-49A6-82E8-A6395860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6" y="88838"/>
            <a:ext cx="4074459" cy="6344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4. РЕЗУЛЬТАТЫ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1B05EC-77B0-43A2-8D67-76668C6C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5" name="Рисунок 4" descr="Изображение выглядит как внутренний, оранжевый, мяч, апельсины&#10;&#10;Автоматически созданное описание">
            <a:extLst>
              <a:ext uri="{FF2B5EF4-FFF2-40B4-BE49-F238E27FC236}">
                <a16:creationId xmlns:a16="http://schemas.microsoft.com/office/drawing/2014/main" id="{23E4E184-9CB2-4979-A1B3-61DD706D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546" y="3238980"/>
            <a:ext cx="3586908" cy="14562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ОЦЕНКА И ВАЛИДАЦИЯ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12EF4E-FB7B-43D0-8DDF-52BE3493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40EDA-6FA1-4128-94A4-669F6EA47DE7}"/>
              </a:ext>
            </a:extLst>
          </p:cNvPr>
          <p:cNvSpPr txBox="1"/>
          <p:nvPr/>
        </p:nvSpPr>
        <p:spPr>
          <a:xfrm>
            <a:off x="4196329" y="1591475"/>
            <a:ext cx="41264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Валидация функции определения действия</a:t>
            </a:r>
          </a:p>
          <a:p>
            <a:r>
              <a:rPr lang="ru-RU" dirty="0"/>
              <a:t>Проверка на «хороших» пользователях из </a:t>
            </a:r>
          </a:p>
          <a:p>
            <a:r>
              <a:rPr lang="ru-RU" dirty="0"/>
              <a:t>отложенной выборки</a:t>
            </a:r>
            <a:r>
              <a:rPr lang="en-US" dirty="0"/>
              <a:t> – </a:t>
            </a:r>
            <a:r>
              <a:rPr lang="ru-RU" dirty="0"/>
              <a:t>из вероятности</a:t>
            </a:r>
          </a:p>
          <a:p>
            <a:r>
              <a:rPr lang="ru-RU" dirty="0"/>
              <a:t>отнесения к классу </a:t>
            </a:r>
            <a:r>
              <a:rPr lang="ru-RU" dirty="0" err="1"/>
              <a:t>фрода</a:t>
            </a:r>
            <a:r>
              <a:rPr lang="ru-RU" dirty="0"/>
              <a:t> рождается</a:t>
            </a:r>
          </a:p>
          <a:p>
            <a:r>
              <a:rPr lang="ru-RU" dirty="0"/>
              <a:t>необходимое над транзакцией действие:</a:t>
            </a:r>
            <a:endParaRPr lang="en-US" dirty="0"/>
          </a:p>
        </p:txBody>
      </p:sp>
      <p:pic>
        <p:nvPicPr>
          <p:cNvPr id="3" name="Рисунок 2" descr="Изображение выглядит как внешний, огонь, сиди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1A76A4F9-CACE-4E79-A155-5A0AE85F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403" y="4032997"/>
            <a:ext cx="1110503" cy="1110503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6C9DAAF-DE1A-744C-BA01-FD6FA885C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55648"/>
              </p:ext>
            </p:extLst>
          </p:nvPr>
        </p:nvGraphicFramePr>
        <p:xfrm>
          <a:off x="821220" y="2091479"/>
          <a:ext cx="2812331" cy="15464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547">
                  <a:extLst>
                    <a:ext uri="{9D8B030D-6E8A-4147-A177-3AD203B41FA5}">
                      <a16:colId xmlns:a16="http://schemas.microsoft.com/office/drawing/2014/main" val="3321606832"/>
                    </a:ext>
                  </a:extLst>
                </a:gridCol>
                <a:gridCol w="576072">
                  <a:extLst>
                    <a:ext uri="{9D8B030D-6E8A-4147-A177-3AD203B41FA5}">
                      <a16:colId xmlns:a16="http://schemas.microsoft.com/office/drawing/2014/main" val="4273951893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073071496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24548034"/>
                    </a:ext>
                  </a:extLst>
                </a:gridCol>
              </a:tblGrid>
              <a:tr h="433914">
                <a:tc>
                  <a:txBody>
                    <a:bodyPr/>
                    <a:lstStyle/>
                    <a:p>
                      <a:r>
                        <a:rPr lang="ru-RU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XGB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7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Precision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7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Recall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85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ROC-AUC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01929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DB589F-9CDC-4782-8E00-BB264B915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998" y="2713426"/>
            <a:ext cx="3839111" cy="12384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ВНЕДРЕНИЕ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u="sng" dirty="0"/>
              <a:t>Модель анализирует каждую транзакцию</a:t>
            </a:r>
            <a:endParaRPr lang="en-US" sz="1800" u="sng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u="sng" dirty="0"/>
              <a:t>И определяет необходимое действие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u="sng" dirty="0"/>
              <a:t>над пользователем по его транзакциям</a:t>
            </a:r>
            <a:endParaRPr sz="18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082DF-C46C-41E3-A7BC-28C88E93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0FBF828A-2DB1-4B4A-A4CD-B5631DB96354}"/>
              </a:ext>
            </a:extLst>
          </p:cNvPr>
          <p:cNvSpPr/>
          <p:nvPr/>
        </p:nvSpPr>
        <p:spPr>
          <a:xfrm>
            <a:off x="2744417" y="2069782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F9020467-05DE-4C5B-800A-7DD5187A79FC}"/>
              </a:ext>
            </a:extLst>
          </p:cNvPr>
          <p:cNvSpPr/>
          <p:nvPr/>
        </p:nvSpPr>
        <p:spPr>
          <a:xfrm rot="16200000">
            <a:off x="4890229" y="3352386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D11405-9026-44CB-AC1B-63885B295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0" y="2402468"/>
            <a:ext cx="4572000" cy="6203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C68B9B-EE25-4F44-AE2E-85414831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454" y="1909750"/>
            <a:ext cx="4001546" cy="3170187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иний, маленький, сидит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7D7DD73C-1105-4B23-B16C-69D227DD4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111" y="4431218"/>
            <a:ext cx="712282" cy="7122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ВНЕДРЕНИЕ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082DF-C46C-41E3-A7BC-28C88E93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7D848D-C45F-4090-AD83-24623B22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68" y="1533519"/>
            <a:ext cx="5223790" cy="2939796"/>
          </a:xfrm>
          <a:prstGeom prst="rect">
            <a:avLst/>
          </a:prstGeom>
        </p:spPr>
      </p:pic>
      <p:pic>
        <p:nvPicPr>
          <p:cNvPr id="9" name="Рисунок 8" descr="Изображение выглядит как внутренний, кофе, маленький, чашка&#10;&#10;Автоматически созданное описание">
            <a:extLst>
              <a:ext uri="{FF2B5EF4-FFF2-40B4-BE49-F238E27FC236}">
                <a16:creationId xmlns:a16="http://schemas.microsoft.com/office/drawing/2014/main" id="{C4B085C9-641D-4320-8C95-864E34A6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140" y="3305222"/>
            <a:ext cx="1449201" cy="1123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AFA7F-92C8-4105-8FDF-3E2FF45284C3}"/>
              </a:ext>
            </a:extLst>
          </p:cNvPr>
          <p:cNvSpPr txBox="1"/>
          <p:nvPr/>
        </p:nvSpPr>
        <p:spPr>
          <a:xfrm>
            <a:off x="392659" y="1556087"/>
            <a:ext cx="2920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Создан </a:t>
            </a:r>
            <a:r>
              <a:rPr lang="en-US" dirty="0">
                <a:latin typeface="Proxima Nova" panose="020B0604020202020204" charset="0"/>
              </a:rPr>
              <a:t>API </a:t>
            </a:r>
            <a:r>
              <a:rPr lang="ru-RU" dirty="0">
                <a:latin typeface="Proxima Nova" panose="020B0604020202020204" charset="0"/>
              </a:rPr>
              <a:t>с помощью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 err="1">
                <a:latin typeface="Proxima Nova" panose="020B0604020202020204" charset="0"/>
              </a:rPr>
              <a:t>фреймворка</a:t>
            </a:r>
            <a:r>
              <a:rPr lang="ru-RU" dirty="0">
                <a:latin typeface="Proxima Nova" panose="020B0604020202020204" charset="0"/>
              </a:rPr>
              <a:t> </a:t>
            </a:r>
            <a:r>
              <a:rPr lang="en-US" dirty="0">
                <a:latin typeface="Proxima Nova" panose="020B0604020202020204" charset="0"/>
              </a:rPr>
              <a:t>Flask </a:t>
            </a:r>
            <a:r>
              <a:rPr lang="ru-RU" dirty="0">
                <a:latin typeface="Proxima Nova" panose="020B0604020202020204" charset="0"/>
              </a:rPr>
              <a:t>для эмуляции работы с моделью в </a:t>
            </a:r>
            <a:r>
              <a:rPr lang="en-US" dirty="0">
                <a:latin typeface="Proxima Nova" panose="020B0604020202020204" charset="0"/>
              </a:rPr>
              <a:t>production-</a:t>
            </a:r>
            <a:r>
              <a:rPr lang="ru-RU" dirty="0">
                <a:latin typeface="Proxima Nova" panose="020B0604020202020204" charset="0"/>
              </a:rPr>
              <a:t>системе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</a:rPr>
              <a:t>В </a:t>
            </a:r>
            <a:r>
              <a:rPr lang="en-US" dirty="0">
                <a:latin typeface="Proxima Nova" panose="020B0604020202020204" charset="0"/>
              </a:rPr>
              <a:t>API </a:t>
            </a:r>
            <a:r>
              <a:rPr lang="ru-RU" dirty="0">
                <a:latin typeface="Proxima Nova" panose="020B0604020202020204" charset="0"/>
              </a:rPr>
              <a:t>подается </a:t>
            </a:r>
            <a:r>
              <a:rPr lang="en-US" dirty="0">
                <a:latin typeface="Proxima Nova" panose="020B0604020202020204" charset="0"/>
              </a:rPr>
              <a:t>JSON</a:t>
            </a:r>
            <a:r>
              <a:rPr lang="ru-RU" dirty="0">
                <a:latin typeface="Proxima Nova" panose="020B0604020202020204" charset="0"/>
              </a:rPr>
              <a:t> с предикторами транзакции, в результате получаем необходимое «действие» над транзакцией</a:t>
            </a:r>
          </a:p>
        </p:txBody>
      </p:sp>
    </p:spTree>
    <p:extLst>
      <p:ext uri="{BB962C8B-B14F-4D97-AF65-F5344CB8AC3E}">
        <p14:creationId xmlns:p14="http://schemas.microsoft.com/office/powerpoint/2010/main" val="139336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ВНЕДРЕНИЕ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082DF-C46C-41E3-A7BC-28C88E93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05CA16-EAD0-4F70-B5B9-3CAEF15BD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4790" r="-419"/>
          <a:stretch/>
        </p:blipFill>
        <p:spPr>
          <a:xfrm>
            <a:off x="169718" y="1718182"/>
            <a:ext cx="8383856" cy="2102793"/>
          </a:xfrm>
          <a:prstGeom prst="rect">
            <a:avLst/>
          </a:prstGeom>
        </p:spPr>
      </p:pic>
      <p:pic>
        <p:nvPicPr>
          <p:cNvPr id="7" name="Рисунок 6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5A61F8BE-E4CC-4392-BDFF-1B97BA9BD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55" y="4216632"/>
            <a:ext cx="1704434" cy="770404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9FE61D2E-6D84-4FB8-818E-975A6DF85C12}"/>
              </a:ext>
            </a:extLst>
          </p:cNvPr>
          <p:cNvSpPr/>
          <p:nvPr/>
        </p:nvSpPr>
        <p:spPr>
          <a:xfrm>
            <a:off x="3872034" y="3861539"/>
            <a:ext cx="161366" cy="284918"/>
          </a:xfrm>
          <a:prstGeom prst="downArrow">
            <a:avLst/>
          </a:prstGeom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BF0405-4FE0-4C42-9C12-95E48AF8307D}"/>
              </a:ext>
            </a:extLst>
          </p:cNvPr>
          <p:cNvSpPr/>
          <p:nvPr/>
        </p:nvSpPr>
        <p:spPr>
          <a:xfrm>
            <a:off x="169718" y="3077763"/>
            <a:ext cx="8507938" cy="743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1FCD9-90C8-4534-A547-8186AC374A7A}"/>
              </a:ext>
            </a:extLst>
          </p:cNvPr>
          <p:cNvSpPr txBox="1"/>
          <p:nvPr/>
        </p:nvSpPr>
        <p:spPr>
          <a:xfrm>
            <a:off x="462900" y="1381741"/>
            <a:ext cx="5812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Proxima Nova" panose="020B0604020202020204" charset="0"/>
              </a:rPr>
              <a:t>Варианты вызова </a:t>
            </a:r>
            <a:r>
              <a:rPr lang="en-US" dirty="0">
                <a:latin typeface="Proxima Nova" panose="020B0604020202020204" charset="0"/>
              </a:rPr>
              <a:t>API</a:t>
            </a:r>
            <a:r>
              <a:rPr lang="ru-RU" dirty="0">
                <a:latin typeface="Proxima Nova" panose="020B0604020202020204" charset="0"/>
              </a:rPr>
              <a:t>: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>
                <a:latin typeface="Proxima Nova" panose="020B0604020202020204" charset="0"/>
              </a:rPr>
              <a:t>из </a:t>
            </a:r>
            <a:r>
              <a:rPr lang="en-US" dirty="0" err="1">
                <a:latin typeface="Proxima Nova" panose="020B0604020202020204" charset="0"/>
              </a:rPr>
              <a:t>JupyterNotebook</a:t>
            </a:r>
            <a:r>
              <a:rPr lang="en-US" dirty="0">
                <a:latin typeface="Proxima Nova" panose="020B0604020202020204" charset="0"/>
              </a:rPr>
              <a:t> </a:t>
            </a:r>
            <a:r>
              <a:rPr lang="ru-RU" dirty="0">
                <a:latin typeface="Proxima Nova" panose="020B0604020202020204" charset="0"/>
              </a:rPr>
              <a:t>или через обычный </a:t>
            </a:r>
            <a:r>
              <a:rPr lang="en-US" dirty="0" err="1">
                <a:latin typeface="Proxima Nova" panose="020B0604020202020204" charset="0"/>
              </a:rPr>
              <a:t>cURL</a:t>
            </a:r>
            <a:r>
              <a:rPr lang="en-US" dirty="0">
                <a:latin typeface="Proxima Nova" panose="020B0604020202020204" charset="0"/>
              </a:rPr>
              <a:t>:</a:t>
            </a:r>
            <a:endParaRPr lang="ru-RU" dirty="0">
              <a:latin typeface="Proxima Nova" panose="020B0604020202020204" charset="0"/>
            </a:endParaRPr>
          </a:p>
        </p:txBody>
      </p:sp>
      <p:pic>
        <p:nvPicPr>
          <p:cNvPr id="10" name="Рисунок 9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D099821C-31BC-DD48-A22E-89F7BCF8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890" y="4216632"/>
            <a:ext cx="1704434" cy="77040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F8CF89C3-F98F-9042-9431-AA3A2F9B0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86" y="4216632"/>
            <a:ext cx="1704434" cy="77040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DE17151D-7FDC-944A-8256-CB959F35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921" y="4216632"/>
            <a:ext cx="1704434" cy="77040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тол, другой, желтый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8FCB3819-CA17-8745-BE65-B7AA1BF8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222" y="4216632"/>
            <a:ext cx="1704434" cy="77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5. ЗАКЛЮЧЕНИЕ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2243C4-136B-41DD-B874-44467FD9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ВЫВОДЫ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539100" y="1424621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Лучшая модель – </a:t>
            </a:r>
            <a:r>
              <a:rPr lang="en-US" sz="1800" b="1" dirty="0" err="1"/>
              <a:t>XGBoost</a:t>
            </a:r>
            <a:endParaRPr lang="ru-RU" sz="1800" b="1" dirty="0"/>
          </a:p>
          <a:p>
            <a:pPr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Самые важные параметры</a:t>
            </a:r>
            <a:r>
              <a:rPr lang="en-US" sz="1800" dirty="0"/>
              <a:t>: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HOMELAND – </a:t>
            </a:r>
            <a:r>
              <a:rPr lang="ru-RU" sz="1200" dirty="0"/>
              <a:t>признак транзакции из страны регистрации профиля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ENTRY_METHOD – </a:t>
            </a:r>
            <a:r>
              <a:rPr lang="ru-RU" sz="1200" dirty="0"/>
              <a:t>способ оплаты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HAS_EMAIL – </a:t>
            </a:r>
            <a:r>
              <a:rPr lang="ru-RU" sz="1200" dirty="0"/>
              <a:t>указан ли </a:t>
            </a:r>
            <a:r>
              <a:rPr lang="en-US" sz="1200" dirty="0"/>
              <a:t>email </a:t>
            </a:r>
            <a:r>
              <a:rPr lang="ru-RU" sz="1200" dirty="0"/>
              <a:t>в профиле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PROFILE_AGE - </a:t>
            </a:r>
            <a:r>
              <a:rPr lang="ru-RU" sz="1200" dirty="0"/>
              <a:t>Возраст профиля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AGE - </a:t>
            </a:r>
            <a:r>
              <a:rPr lang="ru-RU" sz="1200" dirty="0"/>
              <a:t>возраст клиента</a:t>
            </a:r>
            <a:endParaRPr lang="en-US" sz="1600" dirty="0"/>
          </a:p>
          <a:p>
            <a:pPr lvl="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/>
              <a:t>Модель классифицирует транзакции в условиях, приближенных к реальным, и готова к замерам производительности и расчетам необходимой производительности виртуальной машины для ее хостинга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36F87F-96DD-49F9-9170-425D8CB0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КУДА ДАЛЬШЕ</a:t>
            </a:r>
            <a:endParaRPr dirty="0"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ru-RU" sz="1800" dirty="0"/>
              <a:t>Требуется обогащение клиентского профиля для повышения качества модели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ru-RU" sz="1800" dirty="0"/>
              <a:t>Замер скорости обработки транзакций пользователей с учетом расчёта дополнительных параметров транзакций 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ru-RU" sz="1800" dirty="0"/>
              <a:t>Если скорость удовлетворяет разрешенным пределам, то интеграция в </a:t>
            </a:r>
            <a:r>
              <a:rPr lang="en-US" sz="1800" dirty="0"/>
              <a:t>production</a:t>
            </a:r>
            <a:r>
              <a:rPr lang="ru-RU" sz="1800" dirty="0"/>
              <a:t>-систему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574DD0-3BF5-4560-9E86-66AC454C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1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[</a:t>
            </a:r>
            <a:r>
              <a:rPr lang="ru-RU" dirty="0"/>
              <a:t>ВЛАДИМИР НИКИФОРОВ</a:t>
            </a:r>
            <a:r>
              <a:rPr lang="ru" dirty="0"/>
              <a:t>]</a:t>
            </a:r>
            <a:endParaRPr dirty="0"/>
          </a:p>
        </p:txBody>
      </p:sp>
      <p:pic>
        <p:nvPicPr>
          <p:cNvPr id="4" name="Рисунок 3" descr="Изображение выглядит как внутренний, сидит, белы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24A47AA4-E42C-410F-BE6C-96D155CF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56" y="4037312"/>
            <a:ext cx="2327887" cy="1077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КАКАЯ ПРОБЛЕМА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201705" y="1322524"/>
            <a:ext cx="8780929" cy="370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buNone/>
            </a:pPr>
            <a:r>
              <a:rPr lang="ru-RU" sz="1200" dirty="0"/>
              <a:t>В нашем мире постоянно растущей конкуренции на всех рынках качество и безопасность обслуживания, а значит и лояльность клиентов ставится на первое место среди приоритетов бизнеса. В сфере электронных платежей это означает быстрое и качественное обнаружение мошеннических транзакций (</a:t>
            </a:r>
            <a:r>
              <a:rPr lang="ru-RU" sz="1200" dirty="0" err="1"/>
              <a:t>фрод</a:t>
            </a:r>
            <a:r>
              <a:rPr lang="ru-RU" sz="1200" dirty="0"/>
              <a:t>-транзакций).</a:t>
            </a:r>
          </a:p>
          <a:p>
            <a:pPr marL="76200" indent="0" algn="just">
              <a:buNone/>
            </a:pPr>
            <a:endParaRPr lang="en-US" sz="1200" dirty="0"/>
          </a:p>
          <a:p>
            <a:pPr marL="76200" indent="0" algn="just">
              <a:buNone/>
            </a:pPr>
            <a:r>
              <a:rPr lang="ru-RU" sz="1200" dirty="0"/>
              <a:t>Решение задачи с помощью алгоритмов машинного обучения связано с необходимостью учитывать значительное количество новых данных. При этом рост мобильных платежей и конкуренция за лучший клиентский опыт требуют одновременно и ускорения процедуры верификации, и повышения качества идентификации подозрительных данных.</a:t>
            </a:r>
          </a:p>
          <a:p>
            <a:pPr marL="76200" indent="0" algn="just">
              <a:buNone/>
            </a:pPr>
            <a:endParaRPr lang="en-US" sz="1200" dirty="0"/>
          </a:p>
          <a:p>
            <a:pPr marL="76200" indent="0" algn="just">
              <a:buNone/>
            </a:pPr>
            <a:r>
              <a:rPr lang="ru-RU" sz="1200" dirty="0"/>
              <a:t>Необходимо с точностью не ниже 95% идентифицировать транзакции злоумышленников/«</a:t>
            </a:r>
            <a:r>
              <a:rPr lang="ru-RU" sz="1200" dirty="0" err="1"/>
              <a:t>фрод</a:t>
            </a:r>
            <a:r>
              <a:rPr lang="ru-RU" sz="1200" dirty="0"/>
              <a:t>» и, в соответствии со степенью подозрительности, применять к транзакции следующие действия:</a:t>
            </a:r>
          </a:p>
          <a:p>
            <a:pPr marL="76200" indent="0" algn="just">
              <a:buNone/>
            </a:pPr>
            <a:r>
              <a:rPr lang="en-US" sz="1200" b="1" dirty="0"/>
              <a:t>- PASS</a:t>
            </a:r>
            <a:r>
              <a:rPr lang="ru-RU" sz="1200" dirty="0"/>
              <a:t> – транзакция не является подозрительной, пропускаем</a:t>
            </a:r>
          </a:p>
          <a:p>
            <a:pPr marL="76200" indent="0" algn="just">
              <a:buNone/>
            </a:pPr>
            <a:r>
              <a:rPr lang="en-US" sz="1200" b="1" dirty="0"/>
              <a:t>- ALERT</a:t>
            </a:r>
            <a:r>
              <a:rPr lang="ru-RU" sz="1200" b="1" dirty="0"/>
              <a:t>_</a:t>
            </a:r>
            <a:r>
              <a:rPr lang="en-US" sz="1200" b="1" dirty="0"/>
              <a:t>AGENT</a:t>
            </a:r>
            <a:r>
              <a:rPr lang="ru-RU" sz="1200" dirty="0"/>
              <a:t> – о транзакции следует сообщить наблюдателям</a:t>
            </a:r>
          </a:p>
          <a:p>
            <a:pPr marL="76200" indent="0" algn="just">
              <a:buNone/>
            </a:pPr>
            <a:r>
              <a:rPr lang="en-US" sz="1200" b="1" dirty="0"/>
              <a:t>- LOCK</a:t>
            </a:r>
            <a:r>
              <a:rPr lang="ru-RU" sz="1200" b="1" dirty="0"/>
              <a:t>_</a:t>
            </a:r>
            <a:r>
              <a:rPr lang="en-US" sz="1200" b="1" dirty="0"/>
              <a:t>USER and ALERT</a:t>
            </a:r>
            <a:r>
              <a:rPr lang="ru-RU" sz="1200" b="1" dirty="0"/>
              <a:t>_</a:t>
            </a:r>
            <a:r>
              <a:rPr lang="en-US" sz="1200" b="1" dirty="0"/>
              <a:t>AGENT</a:t>
            </a:r>
            <a:r>
              <a:rPr lang="ru-RU" sz="1200" dirty="0"/>
              <a:t> – транзакцию следует заблокировать и сообщить наблюдателям для анализа</a:t>
            </a:r>
          </a:p>
          <a:p>
            <a:pPr marL="76200" indent="0" algn="just">
              <a:buNone/>
            </a:pPr>
            <a:r>
              <a:rPr lang="en-US" sz="1200" b="1" dirty="0"/>
              <a:t>- LOCK</a:t>
            </a:r>
            <a:r>
              <a:rPr lang="ru-RU" sz="1200" b="1" dirty="0"/>
              <a:t>_</a:t>
            </a:r>
            <a:r>
              <a:rPr lang="en-US" sz="1200" b="1" dirty="0"/>
              <a:t>USER</a:t>
            </a:r>
            <a:r>
              <a:rPr lang="ru-RU" sz="1200" dirty="0"/>
              <a:t> – транзакцию строго блокируем, она является мошеннической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7FCD46-3CAF-4C2C-A933-9D669015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3" name="Рисунок 2" descr="Изображение выглядит как внутренний, чашка, желтый, маленький&#10;&#10;Автоматически созданное описание">
            <a:extLst>
              <a:ext uri="{FF2B5EF4-FFF2-40B4-BE49-F238E27FC236}">
                <a16:creationId xmlns:a16="http://schemas.microsoft.com/office/drawing/2014/main" id="{EDA1070C-4426-424C-9D04-62A6E3E6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13" y="4393675"/>
            <a:ext cx="1242774" cy="69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РЕШАЛ ЗАДАЧУ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76E8C-DBCE-4BCD-94C9-46274B47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851169-1595-4ADF-95F0-CD032AA6D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2656" y="3802156"/>
            <a:ext cx="1341344" cy="1341344"/>
          </a:xfrm>
          <a:prstGeom prst="rect">
            <a:avLst/>
          </a:prstGeom>
        </p:spPr>
      </p:pic>
      <p:graphicFrame>
        <p:nvGraphicFramePr>
          <p:cNvPr id="2" name="Таблица 5">
            <a:extLst>
              <a:ext uri="{FF2B5EF4-FFF2-40B4-BE49-F238E27FC236}">
                <a16:creationId xmlns:a16="http://schemas.microsoft.com/office/drawing/2014/main" id="{F3F51AA2-D1E8-436B-B6AA-6158CFBA5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3642"/>
              </p:ext>
            </p:extLst>
          </p:nvPr>
        </p:nvGraphicFramePr>
        <p:xfrm>
          <a:off x="462900" y="1750880"/>
          <a:ext cx="8287906" cy="30378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99424">
                  <a:extLst>
                    <a:ext uri="{9D8B030D-6E8A-4147-A177-3AD203B41FA5}">
                      <a16:colId xmlns:a16="http://schemas.microsoft.com/office/drawing/2014/main" val="215273182"/>
                    </a:ext>
                  </a:extLst>
                </a:gridCol>
                <a:gridCol w="7288482">
                  <a:extLst>
                    <a:ext uri="{9D8B030D-6E8A-4147-A177-3AD203B41FA5}">
                      <a16:colId xmlns:a16="http://schemas.microsoft.com/office/drawing/2014/main" val="7174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0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Первичный анализ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 задачи и </a:t>
                      </a:r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выдвижение гипотез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 на основе </a:t>
                      </a:r>
                      <a:r>
                        <a:rPr lang="en-US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EDA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60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1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Feature Engineering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балансировка классов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для обучения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421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2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Создание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baseline </a:t>
                      </a:r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модели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– логистической регрессии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4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3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Создание более сложных моделей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, анализ прироста качества, подбор </a:t>
                      </a:r>
                      <a:r>
                        <a:rPr lang="ru-RU" sz="1800" b="0" i="0" u="none" strike="noStrike" cap="none" dirty="0" err="1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гиперпараметров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17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4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Понижение размерности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384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Шаг </a:t>
                      </a:r>
                      <a:r>
                        <a:rPr lang="en-US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sym typeface="Proxima Nova"/>
                        </a:rPr>
                        <a:t>5</a:t>
                      </a:r>
                      <a:endParaRPr lang="ru-RU" sz="1800" b="1" i="0" u="none" strike="noStrike" cap="none" dirty="0">
                        <a:solidFill>
                          <a:srgbClr val="434343"/>
                        </a:solidFill>
                        <a:latin typeface="Proxima Nova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Создание промышленной реализации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задачи в виде </a:t>
                      </a:r>
                      <a:r>
                        <a:rPr lang="en-US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API, </a:t>
                      </a:r>
                      <a:r>
                        <a:rPr lang="ru-RU" sz="1800" b="0" i="0" u="none" strike="noStrike" cap="none" dirty="0">
                          <a:solidFill>
                            <a:srgbClr val="434343"/>
                          </a:solidFill>
                          <a:latin typeface="Proxima Nova"/>
                          <a:ea typeface="+mn-ea"/>
                          <a:cs typeface="+mn-cs"/>
                          <a:sym typeface="Arial"/>
                        </a:rPr>
                        <a:t>возвращающее необходимое «действие» над транзакцией для указанных признаков транзакции</a:t>
                      </a:r>
                      <a:endParaRPr lang="ru-RU" sz="1800" b="0" i="0" u="none" strike="noStrike" cap="none" dirty="0">
                        <a:solidFill>
                          <a:srgbClr val="434343"/>
                        </a:solidFill>
                        <a:latin typeface="Proxima Nova"/>
                        <a:ea typeface="+mn-ea"/>
                        <a:cs typeface="+mn-cs"/>
                        <a:sym typeface="Proxima Nov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4240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ЦЕЛЕВЫЕ МЕТРИКИ</a:t>
            </a:r>
            <a:endParaRPr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FB80F5-CDCF-4B40-B9A5-A1A8219E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396" y="860421"/>
            <a:ext cx="1439824" cy="10564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499555-7D23-4CD0-81E6-05E6CF60E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AF72A-0293-4077-9E9E-6A71EFF33ED6}"/>
              </a:ext>
            </a:extLst>
          </p:cNvPr>
          <p:cNvSpPr txBox="1"/>
          <p:nvPr/>
        </p:nvSpPr>
        <p:spPr>
          <a:xfrm>
            <a:off x="354680" y="1746602"/>
            <a:ext cx="6603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>
                <a:latin typeface="Proxima Nova" panose="020B0604020202020204" charset="0"/>
              </a:rPr>
              <a:t>Метрика для </a:t>
            </a:r>
            <a:r>
              <a:rPr lang="ru-RU" sz="2000" b="1" dirty="0">
                <a:latin typeface="Proxima Nova" panose="020B0604020202020204" charset="0"/>
              </a:rPr>
              <a:t>сравнения моделей и подбора </a:t>
            </a:r>
            <a:r>
              <a:rPr lang="ru-RU" sz="2000" b="1" dirty="0" err="1">
                <a:latin typeface="Proxima Nova" panose="020B0604020202020204" charset="0"/>
              </a:rPr>
              <a:t>гипер</a:t>
            </a:r>
            <a:r>
              <a:rPr lang="ru-RU" sz="2000" b="1" dirty="0">
                <a:latin typeface="Proxima Nova" panose="020B0604020202020204" charset="0"/>
              </a:rPr>
              <a:t>-параметров </a:t>
            </a:r>
            <a:r>
              <a:rPr lang="ru-RU" sz="2000" dirty="0">
                <a:latin typeface="Proxima Nova" panose="020B0604020202020204" charset="0"/>
              </a:rPr>
              <a:t>(после балансировки классов) – </a:t>
            </a:r>
            <a:r>
              <a:rPr lang="en-US" sz="2000" b="1" dirty="0">
                <a:latin typeface="Proxima Nova" panose="020B0604020202020204" charset="0"/>
              </a:rPr>
              <a:t>ROC–AUC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2000" b="1" dirty="0">
              <a:latin typeface="Proxima Nov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000" dirty="0">
                <a:latin typeface="Proxima Nova" panose="020B0604020202020204" charset="0"/>
              </a:rPr>
              <a:t>Метрики для </a:t>
            </a:r>
            <a:r>
              <a:rPr lang="ru-RU" sz="2000" b="1" dirty="0">
                <a:latin typeface="Proxima Nova" panose="020B0604020202020204" charset="0"/>
              </a:rPr>
              <a:t>трансляции результатов бизнес-заказчикам </a:t>
            </a:r>
            <a:r>
              <a:rPr lang="en-US" sz="2000" b="1" dirty="0">
                <a:latin typeface="Proxima Nova" panose="020B0604020202020204" charset="0"/>
              </a:rPr>
              <a:t>– Precision</a:t>
            </a:r>
            <a:r>
              <a:rPr lang="ru-RU" sz="2000" b="1" dirty="0">
                <a:latin typeface="Proxima Nova" panose="020B0604020202020204" charset="0"/>
              </a:rPr>
              <a:t> </a:t>
            </a:r>
            <a:r>
              <a:rPr lang="ru-RU" sz="2000" dirty="0">
                <a:latin typeface="Proxima Nova" panose="020B0604020202020204" charset="0"/>
              </a:rPr>
              <a:t>(доля срабатывания модели от всего потока транзакций) и</a:t>
            </a:r>
            <a:r>
              <a:rPr lang="ru-RU" sz="2000" b="1" dirty="0">
                <a:latin typeface="Proxima Nova" panose="020B0604020202020204" charset="0"/>
              </a:rPr>
              <a:t> </a:t>
            </a:r>
            <a:r>
              <a:rPr lang="en-US" sz="2000" b="1" dirty="0">
                <a:latin typeface="Proxima Nova" panose="020B0604020202020204" charset="0"/>
              </a:rPr>
              <a:t>Recall</a:t>
            </a:r>
            <a:r>
              <a:rPr lang="ru-RU" sz="2000" b="1" dirty="0">
                <a:latin typeface="Proxima Nova" panose="020B0604020202020204" charset="0"/>
              </a:rPr>
              <a:t> </a:t>
            </a:r>
            <a:r>
              <a:rPr lang="ru-RU" sz="2000" dirty="0">
                <a:latin typeface="Proxima Nova" panose="020B0604020202020204" charset="0"/>
              </a:rPr>
              <a:t>(доля пойманных мошеннических</a:t>
            </a:r>
            <a:r>
              <a:rPr lang="ru-RU" sz="2000" baseline="30000" dirty="0">
                <a:latin typeface="Proxima Nova" panose="020B0604020202020204" charset="0"/>
              </a:rPr>
              <a:t>1</a:t>
            </a:r>
            <a:r>
              <a:rPr lang="ru-RU" sz="2000" dirty="0">
                <a:latin typeface="Proxima Nova" panose="020B0604020202020204" charset="0"/>
              </a:rPr>
              <a:t> транзакций от всех)</a:t>
            </a:r>
          </a:p>
          <a:p>
            <a:endParaRPr lang="en-US" sz="2000" b="1" dirty="0">
              <a:latin typeface="Proxima Nova" panose="020B060402020202020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8D1112-15B7-48BF-B080-0DA4F5EE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21581" y="642439"/>
            <a:ext cx="746207" cy="79068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2D8C7D-0600-4EA9-B6C1-EDA9A83B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396" y="1993205"/>
            <a:ext cx="1608020" cy="292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8FA6A-882D-4245-B854-6E0E512D5710}"/>
              </a:ext>
            </a:extLst>
          </p:cNvPr>
          <p:cNvSpPr txBox="1"/>
          <p:nvPr/>
        </p:nvSpPr>
        <p:spPr>
          <a:xfrm>
            <a:off x="0" y="4811808"/>
            <a:ext cx="5272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1</a:t>
            </a:r>
            <a:r>
              <a:rPr lang="en-US" sz="1000" dirty="0"/>
              <a:t>. </a:t>
            </a:r>
            <a:r>
              <a:rPr lang="ru-RU" sz="1000" dirty="0"/>
              <a:t>Мошенническими транзакциями будем считать оценки классификатора выше 50</a:t>
            </a:r>
            <a:r>
              <a:rPr lang="en-US" sz="1000" dirty="0"/>
              <a:t>%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14239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 АНАЛИЗ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18AC69-BE34-41BC-A6E2-D6422FEB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ЕСТЬ АНАЛОГИ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576600" y="1334475"/>
            <a:ext cx="3735000" cy="32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/>
              <a:t>Аналог-1</a:t>
            </a:r>
            <a:endParaRPr sz="2200" b="1" dirty="0"/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/>
              <a:t>Detecting Credit Card Fraud Using Machine Learning[</a:t>
            </a:r>
            <a:r>
              <a:rPr lang="en-US" sz="1200" dirty="0">
                <a:hlinkClick r:id="rId3"/>
              </a:rPr>
              <a:t>1</a:t>
            </a:r>
            <a:r>
              <a:rPr lang="en-US" sz="1800" dirty="0"/>
              <a:t>]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1600" dirty="0"/>
              <a:t>Недостатки: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ru-RU" sz="1400" dirty="0"/>
              <a:t>Отсутствует промышленное применение</a:t>
            </a:r>
            <a:endParaRPr sz="1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832400" y="1334475"/>
            <a:ext cx="3735000" cy="3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/>
              <a:t>Аналог-2</a:t>
            </a:r>
            <a:endParaRPr sz="2200" b="1" dirty="0"/>
          </a:p>
          <a:p>
            <a:pPr marL="0" lvl="0" indent="0">
              <a:spcBef>
                <a:spcPts val="800"/>
              </a:spcBef>
              <a:buNone/>
            </a:pPr>
            <a:r>
              <a:rPr lang="en-US" sz="1800" dirty="0"/>
              <a:t>SAFE: A Neural Survival Analysis Model for Fraud Early Detection</a:t>
            </a:r>
            <a:r>
              <a:rPr lang="en-US" sz="2200" dirty="0"/>
              <a:t>[</a:t>
            </a:r>
            <a:r>
              <a:rPr lang="en-US" sz="1200" dirty="0">
                <a:hlinkClick r:id="rId4"/>
              </a:rPr>
              <a:t>2</a:t>
            </a:r>
            <a:r>
              <a:rPr lang="en-US" sz="2200" dirty="0"/>
              <a:t>]</a:t>
            </a:r>
            <a:r>
              <a:rPr lang="ru" sz="2200" dirty="0"/>
              <a:t>.</a:t>
            </a:r>
            <a:endParaRPr sz="2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1600" dirty="0"/>
              <a:t>Недостаток:</a:t>
            </a:r>
          </a:p>
          <a:p>
            <a:pPr marL="285750" indent="-2857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ru-RU" sz="1400" dirty="0"/>
              <a:t>Черный ящик для бизнеса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A44CD6-2735-45D9-8081-2B8942E67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7288" y="3673507"/>
            <a:ext cx="2978524" cy="520660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исунок, часы, сиди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AA75C190-79A9-4627-B3E9-C202AE23F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77677" y="4028338"/>
            <a:ext cx="1197535" cy="7078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3E51F3-CE22-4FB2-83F5-2F6DEBE6E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576601" y="1142556"/>
            <a:ext cx="3632328" cy="1444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/>
              <a:t>Исходные данные: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b="1" dirty="0"/>
              <a:t>Транзакции</a:t>
            </a:r>
            <a:r>
              <a:rPr lang="ru-RU" sz="1100" dirty="0"/>
              <a:t> пользователей (688</a:t>
            </a:r>
            <a:r>
              <a:rPr lang="en-US" sz="1100" dirty="0"/>
              <a:t> </a:t>
            </a:r>
            <a:r>
              <a:rPr lang="ru-RU" sz="1100" dirty="0"/>
              <a:t>651, 11)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Справочник </a:t>
            </a:r>
            <a:r>
              <a:rPr lang="ru-RU" sz="1100" b="1" dirty="0"/>
              <a:t>пользователей</a:t>
            </a:r>
            <a:r>
              <a:rPr lang="ru-RU" sz="1100" dirty="0"/>
              <a:t> (9</a:t>
            </a:r>
            <a:r>
              <a:rPr lang="en-US" sz="1100" dirty="0"/>
              <a:t> </a:t>
            </a:r>
            <a:r>
              <a:rPr lang="ru-RU" sz="1100" dirty="0"/>
              <a:t>944, 11)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Справочник стран (226, 5)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Справочник валют (184, 3)</a:t>
            </a:r>
          </a:p>
          <a:p>
            <a:pPr marL="228600" lvl="0" indent="-228600">
              <a:buSzPct val="100000"/>
              <a:buFont typeface="+mj-lt"/>
              <a:buAutoNum type="arabicPeriod"/>
            </a:pPr>
            <a:r>
              <a:rPr lang="ru-RU" sz="1100" dirty="0"/>
              <a:t>Список злоумышленников (298, 1)</a:t>
            </a:r>
            <a:endParaRPr sz="1100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208929" y="1982311"/>
            <a:ext cx="4483872" cy="305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/>
              <a:t>Созданы признаки: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PROFILE_AGE </a:t>
            </a:r>
            <a:r>
              <a:rPr lang="en-US" sz="1200" dirty="0"/>
              <a:t>– </a:t>
            </a:r>
            <a:r>
              <a:rPr lang="ru-RU" sz="1200" dirty="0"/>
              <a:t>возраст профиля на момент транзакции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HOMELAND</a:t>
            </a:r>
            <a:r>
              <a:rPr lang="en-US" sz="1200" dirty="0"/>
              <a:t> – </a:t>
            </a:r>
            <a:r>
              <a:rPr lang="ru-RU" sz="1200" dirty="0"/>
              <a:t>признак проведения транзакции в стране из профиля пользователя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ENTRY_METHOD_</a:t>
            </a:r>
            <a:r>
              <a:rPr lang="en-US" sz="1200" dirty="0"/>
              <a:t>* - </a:t>
            </a:r>
            <a:r>
              <a:rPr lang="en-US" sz="1200" dirty="0" err="1"/>
              <a:t>OneHotEncoding</a:t>
            </a:r>
            <a:r>
              <a:rPr lang="en-US" sz="1200" dirty="0"/>
              <a:t> </a:t>
            </a:r>
            <a:r>
              <a:rPr lang="ru-RU" sz="1200" dirty="0"/>
              <a:t>категориального признака </a:t>
            </a:r>
            <a:r>
              <a:rPr lang="en-US" sz="1200" dirty="0"/>
              <a:t>ENTRY_METHOD</a:t>
            </a:r>
            <a:endParaRPr lang="ru-RU" sz="1200" dirty="0"/>
          </a:p>
          <a:p>
            <a:pPr marL="228600" indent="-2286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TYPE_* </a:t>
            </a:r>
            <a:r>
              <a:rPr lang="en-US" sz="1200" dirty="0"/>
              <a:t>- </a:t>
            </a:r>
            <a:r>
              <a:rPr lang="en-US" sz="1200" dirty="0" err="1"/>
              <a:t>OneHotEncoding</a:t>
            </a:r>
            <a:r>
              <a:rPr lang="en-US" sz="1200" dirty="0"/>
              <a:t> </a:t>
            </a:r>
            <a:r>
              <a:rPr lang="ru-RU" sz="1200" dirty="0"/>
              <a:t>категориального признака </a:t>
            </a:r>
            <a:r>
              <a:rPr lang="en-US" sz="1200" dirty="0"/>
              <a:t>TYPE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HOUR_OF_TRANSACTION </a:t>
            </a:r>
            <a:r>
              <a:rPr lang="en-US" sz="1200" dirty="0"/>
              <a:t>– </a:t>
            </a:r>
            <a:r>
              <a:rPr lang="ru-RU" sz="1200" dirty="0"/>
              <a:t>час из времени проведения транзакции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/>
              <a:t>HOMELAND_PHONE </a:t>
            </a:r>
            <a:r>
              <a:rPr lang="en-US" sz="1200" dirty="0"/>
              <a:t>– </a:t>
            </a:r>
            <a:r>
              <a:rPr lang="ru-RU" sz="1200" dirty="0"/>
              <a:t>признак соответствия страны профиля пользователя стране указанного в профиле телефона</a:t>
            </a:r>
            <a:endParaRPr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83E38-09BD-46F5-B73D-A5C77A98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5741E7-70A6-4E6D-B606-1E28A5A8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10" y="2610819"/>
            <a:ext cx="1670583" cy="227255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F11CCB-132A-46A0-A182-D2A0A8C4F6A1}"/>
              </a:ext>
            </a:extLst>
          </p:cNvPr>
          <p:cNvSpPr/>
          <p:nvPr/>
        </p:nvSpPr>
        <p:spPr>
          <a:xfrm>
            <a:off x="99904" y="3286415"/>
            <a:ext cx="1646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ERD</a:t>
            </a:r>
            <a:endParaRPr lang="ru-RU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6E5BDCB-9A9C-470F-AAA8-E7E86604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99" y="1223809"/>
            <a:ext cx="1218603" cy="70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AEDD6-2854-419C-85DD-0B79C7F2C9FA}"/>
              </a:ext>
            </a:extLst>
          </p:cNvPr>
          <p:cNvSpPr txBox="1"/>
          <p:nvPr/>
        </p:nvSpPr>
        <p:spPr>
          <a:xfrm>
            <a:off x="4361359" y="821839"/>
            <a:ext cx="2031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Распределение</a:t>
            </a:r>
            <a:r>
              <a:rPr lang="en-US" sz="1100" dirty="0"/>
              <a:t> </a:t>
            </a:r>
            <a:r>
              <a:rPr lang="ru-RU" sz="1100" dirty="0"/>
              <a:t>транзакций</a:t>
            </a:r>
          </a:p>
          <a:p>
            <a:pPr algn="ctr"/>
            <a:r>
              <a:rPr lang="ru-RU" sz="1100" dirty="0"/>
              <a:t>по датам скошено влево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025728A-3321-4AC8-996B-1CC10743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26" y="1221512"/>
            <a:ext cx="1218603" cy="7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402E1A-A9FD-4A4F-998F-BA9F0D44682E}"/>
              </a:ext>
            </a:extLst>
          </p:cNvPr>
          <p:cNvSpPr txBox="1"/>
          <p:nvPr/>
        </p:nvSpPr>
        <p:spPr>
          <a:xfrm>
            <a:off x="6307085" y="822052"/>
            <a:ext cx="2031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Распределение</a:t>
            </a:r>
            <a:r>
              <a:rPr lang="en-US" sz="1100" dirty="0"/>
              <a:t> </a:t>
            </a:r>
            <a:r>
              <a:rPr lang="ru-RU" sz="1100" dirty="0" err="1"/>
              <a:t>фрода</a:t>
            </a:r>
            <a:endParaRPr lang="ru-RU" sz="1100" dirty="0"/>
          </a:p>
          <a:p>
            <a:pPr algn="ctr"/>
            <a:r>
              <a:rPr lang="ru-RU" sz="1100" dirty="0"/>
              <a:t>по датам скошено влево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BBB8540-7489-436D-9522-AD63BBD2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19" y="862365"/>
            <a:ext cx="4908182" cy="40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A3970A-F714-48F0-BCFD-F5EDE28E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53035"/>
          </a:xfrm>
          <a:prstGeom prst="rect">
            <a:avLst/>
          </a:prstGeom>
        </p:spPr>
      </p:pic>
      <p:sp>
        <p:nvSpPr>
          <p:cNvPr id="11" name="Google Shape;115;p20">
            <a:extLst>
              <a:ext uri="{FF2B5EF4-FFF2-40B4-BE49-F238E27FC236}">
                <a16:creationId xmlns:a16="http://schemas.microsoft.com/office/drawing/2014/main" id="{67350E5C-EA55-4ADF-9E15-8D399DFFE9DB}"/>
              </a:ext>
            </a:extLst>
          </p:cNvPr>
          <p:cNvSpPr txBox="1">
            <a:spLocks/>
          </p:cNvSpPr>
          <p:nvPr/>
        </p:nvSpPr>
        <p:spPr>
          <a:xfrm>
            <a:off x="500400" y="673625"/>
            <a:ext cx="799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3500"/>
              <a:buFont typeface="Proxima Nova Extrabold"/>
              <a:buNone/>
              <a:defRPr sz="35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EDA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9C4B33F-FB99-6149-A57C-55CC6B9FE3AB}"/>
              </a:ext>
            </a:extLst>
          </p:cNvPr>
          <p:cNvSpPr/>
          <p:nvPr/>
        </p:nvSpPr>
        <p:spPr>
          <a:xfrm>
            <a:off x="5194738" y="1426659"/>
            <a:ext cx="772510" cy="748981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Соединительная линия уступом 3">
            <a:extLst>
              <a:ext uri="{FF2B5EF4-FFF2-40B4-BE49-F238E27FC236}">
                <a16:creationId xmlns:a16="http://schemas.microsoft.com/office/drawing/2014/main" id="{0D549A61-7384-8449-8A67-616551AECCA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827661" y="1793302"/>
            <a:ext cx="1367077" cy="44424"/>
          </a:xfrm>
          <a:prstGeom prst="bentConnector3">
            <a:avLst>
              <a:gd name="adj1" fmla="val 5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BA533C2-458F-D14C-9B8C-57D3714D33F3}"/>
              </a:ext>
            </a:extLst>
          </p:cNvPr>
          <p:cNvSpPr/>
          <p:nvPr/>
        </p:nvSpPr>
        <p:spPr>
          <a:xfrm>
            <a:off x="5896288" y="2096619"/>
            <a:ext cx="772510" cy="748981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Соединительная линия уступом 14">
            <a:extLst>
              <a:ext uri="{FF2B5EF4-FFF2-40B4-BE49-F238E27FC236}">
                <a16:creationId xmlns:a16="http://schemas.microsoft.com/office/drawing/2014/main" id="{9183D762-1B3C-F846-B67E-6CFC1859BC83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824444" y="2595252"/>
            <a:ext cx="2078281" cy="2846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2CAF5F7-6C4D-C841-BB14-4446826F0DE1}"/>
              </a:ext>
            </a:extLst>
          </p:cNvPr>
          <p:cNvSpPr/>
          <p:nvPr/>
        </p:nvSpPr>
        <p:spPr>
          <a:xfrm>
            <a:off x="7337992" y="3382875"/>
            <a:ext cx="772510" cy="748981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76F5CE6D-231C-A943-8528-E12BF1CF97CA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824444" y="3994562"/>
            <a:ext cx="3513548" cy="1452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62B4BB3-6493-7440-BDB4-9B81DC8246E7}"/>
              </a:ext>
            </a:extLst>
          </p:cNvPr>
          <p:cNvSpPr/>
          <p:nvPr/>
        </p:nvSpPr>
        <p:spPr>
          <a:xfrm>
            <a:off x="228551" y="1380707"/>
            <a:ext cx="3599110" cy="8251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ru-RU" b="1" dirty="0">
                <a:solidFill>
                  <a:schemeClr val="bg2"/>
                </a:solidFill>
              </a:rPr>
              <a:t>Средний возраст профиля </a:t>
            </a:r>
            <a:r>
              <a:rPr lang="ru-RU" dirty="0" err="1">
                <a:solidFill>
                  <a:schemeClr val="bg2"/>
                </a:solidFill>
              </a:rPr>
              <a:t>фрод</a:t>
            </a:r>
            <a:r>
              <a:rPr lang="ru-RU" dirty="0">
                <a:solidFill>
                  <a:schemeClr val="bg2"/>
                </a:solidFill>
              </a:rPr>
              <a:t>-транзакции отличается от среднего возраста обычного пользователя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8CBBCE2-CD87-EC4E-9D4D-780EFDD76B76}"/>
              </a:ext>
            </a:extLst>
          </p:cNvPr>
          <p:cNvSpPr/>
          <p:nvPr/>
        </p:nvSpPr>
        <p:spPr>
          <a:xfrm>
            <a:off x="225334" y="2467345"/>
            <a:ext cx="3599110" cy="8251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buSzPct val="100000"/>
            </a:pPr>
            <a:r>
              <a:rPr lang="ru-RU" b="1" dirty="0">
                <a:solidFill>
                  <a:schemeClr val="bg2"/>
                </a:solidFill>
              </a:rPr>
              <a:t>Средний объем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фрод</a:t>
            </a:r>
            <a:r>
              <a:rPr lang="ru-RU" dirty="0">
                <a:solidFill>
                  <a:schemeClr val="bg2"/>
                </a:solidFill>
              </a:rPr>
              <a:t>-транзакций отличается от среднего объема транзакции обычного пользователя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651AF62-64FE-C943-9C66-2663E55DF86F}"/>
              </a:ext>
            </a:extLst>
          </p:cNvPr>
          <p:cNvSpPr/>
          <p:nvPr/>
        </p:nvSpPr>
        <p:spPr>
          <a:xfrm>
            <a:off x="225334" y="3581967"/>
            <a:ext cx="3599110" cy="8251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spcBef>
                <a:spcPts val="800"/>
              </a:spcBef>
              <a:spcAft>
                <a:spcPts val="800"/>
              </a:spcAft>
              <a:buSzPct val="100000"/>
            </a:pPr>
            <a:r>
              <a:rPr lang="ru-RU" b="1" dirty="0">
                <a:solidFill>
                  <a:schemeClr val="bg2"/>
                </a:solidFill>
              </a:rPr>
              <a:t>Средний час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фрод</a:t>
            </a:r>
            <a:r>
              <a:rPr lang="ru-RU" dirty="0">
                <a:solidFill>
                  <a:schemeClr val="bg2"/>
                </a:solidFill>
              </a:rPr>
              <a:t>-транзакции отличается от среднего часа транзакции обычного пользователя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етология, шаблон презы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962</Words>
  <Application>Microsoft Office PowerPoint</Application>
  <PresentationFormat>Экран (16:9)</PresentationFormat>
  <Paragraphs>171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Proxima Nova Extrabold</vt:lpstr>
      <vt:lpstr>Arial</vt:lpstr>
      <vt:lpstr>Wingdings</vt:lpstr>
      <vt:lpstr>Proxima Nova</vt:lpstr>
      <vt:lpstr>Нетология, шаблон презы</vt:lpstr>
      <vt:lpstr>Поиск мошеннических операций в платежных транзакциях интернет-аукциона</vt:lpstr>
      <vt:lpstr>ПОСТАНОВКА ЗАДАЧИ</vt:lpstr>
      <vt:lpstr>КАКАЯ ПРОБЛЕМА</vt:lpstr>
      <vt:lpstr>КАК РЕШАЛ ЗАДАЧУ</vt:lpstr>
      <vt:lpstr>ЦЕЛЕВЫЕ МЕТРИКИ</vt:lpstr>
      <vt:lpstr>2. АНАЛИЗ</vt:lpstr>
      <vt:lpstr>КАКИЕ ЕСТЬ АНАЛОГИ</vt:lpstr>
      <vt:lpstr>EDA</vt:lpstr>
      <vt:lpstr>Презентация PowerPoint</vt:lpstr>
      <vt:lpstr>АЛГОРИТМЫ И ТЕХНИКИ</vt:lpstr>
      <vt:lpstr>АЛГОРИТМЫ И ТЕХНИКИ</vt:lpstr>
      <vt:lpstr>АЛГОРИТМЫ И ТЕХНИКИ</vt:lpstr>
      <vt:lpstr>3. МЕТОДИКА РЕШЕНИЯ</vt:lpstr>
      <vt:lpstr>РЕАЛИЗАЦИЯ</vt:lpstr>
      <vt:lpstr>ПРЕДОБРАБОТКА</vt:lpstr>
      <vt:lpstr>ИТОГОВАЯ МОДЕЛЬ</vt:lpstr>
      <vt:lpstr>Презентация PowerPoint</vt:lpstr>
      <vt:lpstr>Презентация PowerPoint</vt:lpstr>
      <vt:lpstr>Презентация PowerPoint</vt:lpstr>
      <vt:lpstr>4. РЕЗУЛЬТАТЫ</vt:lpstr>
      <vt:lpstr>ОЦЕНКА И ВАЛИДАЦИЯ</vt:lpstr>
      <vt:lpstr>ВНЕДРЕНИЕ</vt:lpstr>
      <vt:lpstr>ВНЕДРЕНИЕ</vt:lpstr>
      <vt:lpstr>ВНЕДРЕНИЕ</vt:lpstr>
      <vt:lpstr>5. ЗАКЛЮЧЕНИЕ</vt:lpstr>
      <vt:lpstr>ВЫВОДЫ</vt:lpstr>
      <vt:lpstr>КУДА ДАЛЬШЕ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Поиск мошеннических операций</dc:title>
  <dc:creator>Владимир Никифоров</dc:creator>
  <cp:lastModifiedBy>Владимир Никифоров</cp:lastModifiedBy>
  <cp:revision>184</cp:revision>
  <dcterms:modified xsi:type="dcterms:W3CDTF">2020-03-28T20:40:41Z</dcterms:modified>
</cp:coreProperties>
</file>